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264" r:id="rId4"/>
    <p:sldId id="273" r:id="rId5"/>
    <p:sldId id="266" r:id="rId6"/>
    <p:sldId id="321" r:id="rId7"/>
    <p:sldId id="318" r:id="rId8"/>
    <p:sldId id="291" r:id="rId9"/>
    <p:sldId id="306" r:id="rId10"/>
    <p:sldId id="296" r:id="rId11"/>
    <p:sldId id="285" r:id="rId12"/>
    <p:sldId id="288" r:id="rId13"/>
    <p:sldId id="269" r:id="rId14"/>
    <p:sldId id="283" r:id="rId15"/>
    <p:sldId id="267" r:id="rId16"/>
    <p:sldId id="284" r:id="rId17"/>
    <p:sldId id="289" r:id="rId18"/>
    <p:sldId id="271" r:id="rId19"/>
    <p:sldId id="282" r:id="rId20"/>
    <p:sldId id="258" r:id="rId21"/>
    <p:sldId id="265" r:id="rId22"/>
    <p:sldId id="274" r:id="rId23"/>
    <p:sldId id="287" r:id="rId24"/>
    <p:sldId id="292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4207"/>
    <a:srgbClr val="BC6608"/>
    <a:srgbClr val="CC99FF"/>
    <a:srgbClr val="FF33CC"/>
    <a:srgbClr val="D1EB37"/>
    <a:srgbClr val="39E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92" d="100"/>
          <a:sy n="92" d="100"/>
        </p:scale>
        <p:origin x="7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5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4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707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8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425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07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15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7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6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9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1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7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1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1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6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3F48-7883-448B-A2C0-2C1845CE210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5E58A2-655A-4779-8CD9-D6F536274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6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496944" cy="31683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«Су–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Джок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терапия, развивающая игра, которую я использую в своей работе, для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развития мелкой моторики, пространственного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ышления, познавательной, эмоционально-волевой сфер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учащихся  ОВЗ».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8841" y="4644354"/>
            <a:ext cx="5985527" cy="1730568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подготовила: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логопед МБОУ «Троицкая средняя школа»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Шефер И.Ф.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5" descr="1c31d8e6-1b26-11e1-96e8-008048243fb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43808" cy="24208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892536"/>
            <a:ext cx="5810425" cy="4056744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628800"/>
            <a:ext cx="3312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повторяют слова и выполняют действия с шариком в соответствии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мячом круги катаю,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Взад - вперед его гоняю.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поглажу я ладошку.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я сметаю крошку,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сожму его немножко,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сжимает лапу кошка,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пальцем мяч прижму,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другой рукой начну.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064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 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М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ассаж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/>
            <a:r>
              <a:rPr lang="en-GB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специальным</a:t>
            </a:r>
            <a:r>
              <a:rPr lang="en-GB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шариком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6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544616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Автоматизация поставленного звука в речи.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3096343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поочередно надевает массажное кольцо на каждый палец, одновременно проговаривая стихотворение на автоматизацию поставленного звука Ш.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3203848" y="1340768"/>
            <a:ext cx="5940151" cy="50405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правой руке: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мальчик -Илюша,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большой палец)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мальчик -Ванюша,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(указательный)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мальчик -Богдан,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(средний)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мальчик -Юра,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(безымянный)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меньшего мальчика зовут Родионом друзья.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(мизинец)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левой руке: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девочка -Ксюша,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большой палец)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девочка -Маша,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(указательный)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девочка -Валя,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(средний)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девочка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Диана,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(безымянный)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меньшую девочку -  Наташа.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мизине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ц)</a:t>
            </a:r>
          </a:p>
          <a:p>
            <a:pPr>
              <a:buNone/>
            </a:pPr>
            <a:endParaRPr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2060849"/>
            <a:ext cx="39621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Arial" pitchFamily="34" charset="0"/>
              </a:rPr>
              <a:t>                  </a:t>
            </a:r>
            <a:endParaRPr lang="ru-RU" sz="1050" i="1" dirty="0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4" descr="C:\Users\Наташа\Desktop\DSC_0087.jpg"/>
          <p:cNvPicPr>
            <a:picLocks noChangeAspect="1" noChangeArrowheads="1"/>
          </p:cNvPicPr>
          <p:nvPr/>
        </p:nvPicPr>
        <p:blipFill rotWithShape="1">
          <a:blip r:embed="rId2" cstate="print"/>
          <a:srcRect t="46546"/>
          <a:stretch/>
        </p:blipFill>
        <p:spPr bwMode="auto">
          <a:xfrm>
            <a:off x="147025" y="4581129"/>
            <a:ext cx="2602532" cy="18548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722599"/>
            <a:ext cx="2675748" cy="243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15616" y="476672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Массаж 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пальцев эластичным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кольцом Су –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Джок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5" name="Рисунок 4" descr="DSC_0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4388" y="4227836"/>
            <a:ext cx="1939959" cy="2586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1854116"/>
            <a:ext cx="3888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«Прогулка»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Вышли пальчики гулять.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Этот пальчик в лес пошел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(поочередно надевать массажное кольцо на каждый палец),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Этот пальчик гриб нашел,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Этот пальчик чистить стал,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Этот пальчик жарить стал,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Оттого и потолстел.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Упражнение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выполняется сначала на правой руке, потом  на левой.</a:t>
            </a:r>
          </a:p>
        </p:txBody>
      </p:sp>
      <p:pic>
        <p:nvPicPr>
          <p:cNvPr id="8" name="Рисунок 7" descr="http://ds3asha.74214s001.edusite.ru/images/clip_image004t-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39"/>
          <a:stretch/>
        </p:blipFill>
        <p:spPr bwMode="auto">
          <a:xfrm>
            <a:off x="154503" y="620688"/>
            <a:ext cx="1296144" cy="1361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0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9777"/>
            <a:ext cx="7056784" cy="15121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Игры, направленные 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на обобщение и расширение словаря,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развитие грамматического  строя речи</a:t>
            </a:r>
            <a:b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</a:b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781944"/>
            <a:ext cx="3456384" cy="3879304"/>
          </a:xfrm>
          <a:solidFill>
            <a:schemeClr val="bg1"/>
          </a:solidFill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 ладошке мяч катаю и животных называю»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знаю 5 названий…»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«Едет, плывет, летит»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«Скажи ласково»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«Один-много»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из чего сделано»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972788" y="1781944"/>
            <a:ext cx="3551540" cy="4157093"/>
          </a:xfrm>
          <a:solidFill>
            <a:schemeClr val="bg1"/>
          </a:solidFill>
        </p:spPr>
        <p:txBody>
          <a:bodyPr/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«Один-много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катит «чудо-шарик» по столу ребенку, называя предмет в единственном числе. Ребенок, поймав ладонью шарик, откатывает его назад, называя существительные во множественном числе.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упражнения: «</a:t>
            </a:r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ласково», «Скажи наоборот»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832" y="5218162"/>
            <a:ext cx="1585924" cy="1441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890670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Использование шариков при совершенствовании навыков употребления предлогов</a:t>
            </a:r>
            <a:r>
              <a:rPr lang="en-US" sz="28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8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i="1" u="sng" dirty="0">
                <a:solidFill>
                  <a:srgbClr val="002060"/>
                </a:solidFill>
              </a:rPr>
              <a:t/>
            </a:r>
            <a:br>
              <a:rPr lang="en-US" sz="2400" b="1" i="1" u="sng" dirty="0">
                <a:solidFill>
                  <a:srgbClr val="002060"/>
                </a:solidFill>
              </a:rPr>
            </a:br>
            <a:r>
              <a:rPr lang="en-US" sz="2400" b="1" i="1" u="sng" dirty="0" smtClean="0">
                <a:solidFill>
                  <a:srgbClr val="002060"/>
                </a:solidFill>
              </a:rPr>
              <a:t/>
            </a:r>
            <a:br>
              <a:rPr lang="en-US" sz="2400" b="1" i="1" u="sng" dirty="0" smtClean="0">
                <a:solidFill>
                  <a:srgbClr val="002060"/>
                </a:solidFill>
              </a:rPr>
            </a:br>
            <a:r>
              <a:rPr lang="en-US" sz="2400" b="1" i="1" u="sng" dirty="0">
                <a:solidFill>
                  <a:srgbClr val="002060"/>
                </a:solidFill>
              </a:rPr>
              <a:t/>
            </a:r>
            <a:br>
              <a:rPr lang="en-US" sz="2400" b="1" i="1" u="sng" dirty="0">
                <a:solidFill>
                  <a:srgbClr val="002060"/>
                </a:solidFill>
              </a:rPr>
            </a:br>
            <a:r>
              <a:rPr lang="en-US" sz="2400" b="1" i="1" u="sng" dirty="0" smtClean="0">
                <a:solidFill>
                  <a:srgbClr val="002060"/>
                </a:solidFill>
              </a:rPr>
              <a:t/>
            </a:r>
            <a:br>
              <a:rPr lang="en-US" sz="2400" b="1" i="1" u="sng" dirty="0" smtClean="0">
                <a:solidFill>
                  <a:srgbClr val="002060"/>
                </a:solidFill>
              </a:rPr>
            </a:br>
            <a:r>
              <a:rPr lang="en-US" sz="2400" b="1" i="1" u="sng" dirty="0" smtClean="0">
                <a:solidFill>
                  <a:srgbClr val="002060"/>
                </a:solidFill>
              </a:rPr>
              <a:t/>
            </a:r>
            <a:br>
              <a:rPr lang="en-US" sz="2400" b="1" i="1" u="sng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5976664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столе коробка, по инструкции логопеда ребенок кладет шарики соответственно: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красный шарик - в коробку;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 – под коробку;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зеленый – около коробки.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наоборот, ребенок должен описать   действие взрослого.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" name="Объект 4" descr="DSC_05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2391708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850832" cy="13817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Использование шариков для </a:t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звукового анализа слов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Наташа\Desktop\DSC_0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25" y="3143248"/>
            <a:ext cx="2107421" cy="2809894"/>
          </a:xfrm>
          <a:prstGeom prst="rect">
            <a:avLst/>
          </a:prstGeom>
          <a:noFill/>
        </p:spPr>
      </p:pic>
      <p:pic>
        <p:nvPicPr>
          <p:cNvPr id="2057" name="Picture 9" descr="C:\Users\Наташа\Desktop\DSC_00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145" y="3132421"/>
            <a:ext cx="2107422" cy="280989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357694"/>
            <a:ext cx="2098947" cy="156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C:\Users\Наташа\Desktop\DSC_0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907" y="4286256"/>
            <a:ext cx="2179093" cy="163432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1521" y="1688941"/>
            <a:ext cx="7128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 charset="-52"/>
                <a:cs typeface="Arial" pitchFamily="34" charset="0"/>
              </a:rPr>
              <a:t>Для характеристики звуков используются массажные шарики трех цветов: красный, синий, зеленый.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 CYR" charset="-52"/>
                <a:cs typeface="Arial" pitchFamily="34" charset="0"/>
              </a:rPr>
              <a:t>По заданию логопеда ребенок показывает соответствующий обозначению звука шарик.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353328" cy="128588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Использование шариков </a:t>
            </a:r>
            <a:br>
              <a:rPr lang="ru-RU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для слогового анализа слов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00174"/>
            <a:ext cx="3559103" cy="401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«Раздели слова на слоги»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слогам словечко называй и на каждый слог шарик доставай»</a:t>
            </a:r>
            <a:endParaRPr lang="en-US" sz="24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называет слог и берет по одному шарику из коробки, затем считает количество слогов.</a:t>
            </a:r>
          </a:p>
          <a:p>
            <a:endParaRPr lang="ru-RU" dirty="0"/>
          </a:p>
        </p:txBody>
      </p:sp>
      <p:pic>
        <p:nvPicPr>
          <p:cNvPr id="40970" name="Picture 10" descr="C:\Users\Наташа\Desktop\DSC_0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777" y="1420081"/>
            <a:ext cx="3808703" cy="2856527"/>
          </a:xfrm>
          <a:prstGeom prst="rect">
            <a:avLst/>
          </a:prstGeom>
          <a:noFill/>
        </p:spPr>
      </p:pic>
      <p:pic>
        <p:nvPicPr>
          <p:cNvPr id="5" name="Рисунок 4" descr="DSC_04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2631" y="4488566"/>
            <a:ext cx="1735913" cy="231455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842722" cy="1296144"/>
          </a:xfrm>
        </p:spPr>
        <p:txBody>
          <a:bodyPr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Связь звука с буквой, профилактика </a:t>
            </a:r>
            <a:r>
              <a:rPr 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дисграфии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40"/>
            <a:ext cx="41044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Прокатывание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шариком по написанной букве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буквы и её элементов с прокатыванием шарика по поверхности стола, на ладони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4" name="Рисунок 3" descr="DSC_0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1724" y="1772816"/>
            <a:ext cx="2143140" cy="2857520"/>
          </a:xfrm>
          <a:prstGeom prst="rect">
            <a:avLst/>
          </a:prstGeom>
        </p:spPr>
      </p:pic>
      <p:pic>
        <p:nvPicPr>
          <p:cNvPr id="5" name="Рисунок 4" descr="DSC_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789040"/>
            <a:ext cx="2143140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itchFamily="34" charset="0"/>
                <a:cs typeface="Times New Roman" pitchFamily="18" charset="0"/>
              </a:rPr>
              <a:t>Игры с цветом, со счетом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</a:b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2229" y="1556792"/>
            <a:ext cx="3312369" cy="4752528"/>
          </a:xfrm>
          <a:solidFill>
            <a:schemeClr val="bg1"/>
          </a:solidFill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«Какой мячик лишний»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«Разложи по цвету»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«Соедини половинки»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Сосчитай все одинаковые»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«Мячик по руке катай,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порядку всех считай»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2" name="Picture 8" descr="C:\Users\Наташа\Desktop\DSC_0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52653" y="3284984"/>
            <a:ext cx="3289552" cy="2469136"/>
          </a:xfrm>
          <a:prstGeom prst="rect">
            <a:avLst/>
          </a:prstGeom>
          <a:noFill/>
        </p:spPr>
      </p:pic>
      <p:pic>
        <p:nvPicPr>
          <p:cNvPr id="1029" name="Picture 5" descr="C:\Users\Наташа\Desktop\DSC_01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795" y="1378239"/>
            <a:ext cx="3018018" cy="226351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2244632" cy="243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Использование Су – 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Джок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шаров для развития памяти и внимания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396044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инструкцию: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надень колечко на мизинец правой руки, возьми шарик в правую руку и спрячь за спину и т.д.;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закрывает глаза, взрослый надевает колечко на любой его палец, а тот должен назвать, на какой палец какой руки надето кольцо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5" name="Picture 1" descr="C:\Users\Наташа\Desktop\DSC_010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12368" t="55105"/>
          <a:stretch/>
        </p:blipFill>
        <p:spPr bwMode="auto">
          <a:xfrm>
            <a:off x="4713072" y="3215836"/>
            <a:ext cx="2842013" cy="19413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96" y="105783"/>
            <a:ext cx="1800200" cy="2448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9792" y="476672"/>
            <a:ext cx="61206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Ива́н</a:t>
            </a:r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Петро́вич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Па́влов</a:t>
            </a:r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(1849-1936)</a:t>
            </a:r>
          </a:p>
          <a:p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учёный физиолог,  основатель </a:t>
            </a:r>
          </a:p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крупнейшей российской физиологической школы,</a:t>
            </a:r>
          </a:p>
          <a:p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нобелевской премии, сказал очень интересную фразу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696" y="2582615"/>
            <a:ext cx="7895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это или не так, применяя свой опыт, что: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«Руки учат голову, затем поумневшая голова учит руки, а умелые руки снова способствуют развитию мозга»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5" y="764704"/>
            <a:ext cx="7632849" cy="527665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речи детей находится в прямой зависимости от степени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тонких движений рук.</a:t>
            </a:r>
          </a:p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тонких движений пальцев является стимулирующей для общего развития ребенка, для развития речи и имеет большое значение для овладения письмом. </a:t>
            </a:r>
          </a:p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Ученые, изучавшие психику детей, также отмечают большое влияние функций руки на развитие головного мозга. </a:t>
            </a:r>
          </a:p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Значительную роль на коррекцию речевого развития детей с ОВЗ оказывают занятия по развитию мелкой моторики на логопедических занятиях. </a:t>
            </a:r>
          </a:p>
          <a:p>
            <a:pPr>
              <a:buFont typeface="Wingdings" pitchFamily="2" charset="2"/>
              <a:buChar char="q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двигательных импульсов пальцев рук способствуют развитию речи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984775" cy="14537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Развитие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мелкой моторики и тактильно-двигательного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восприятия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позволяет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детям: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271675" cy="4158534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425196" indent="-342900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 письма, рисования, ручного труда,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поможет избежать многих проблем школьного обучения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>
              <a:buNone/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196" indent="-342900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учше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в практической жизни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>
              <a:buNone/>
              <a:defRPr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196" indent="-342900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аучиться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многие явления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27632677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результате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использования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Джок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терапии</a:t>
            </a:r>
            <a:r>
              <a:rPr 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060848"/>
            <a:ext cx="6626697" cy="3980515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благоприятное воздействие на весь организм;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стимулируются речевые зоны коры головного мозга;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координация движений и мелкая моторика;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произвольное поведение, внимание, память, речь и другие психические процессы, необходимые для становления полноценной учебной деятельности.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ds3asha.74214s001.edusite.ru/images/clip_image002t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5085184"/>
            <a:ext cx="1857389" cy="1571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62634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7200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Преимущества</a:t>
            </a:r>
            <a:r>
              <a:rPr lang="ru-RU" alt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использования</a:t>
            </a:r>
            <a:r>
              <a:rPr lang="ru-RU" alt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Times New Roman" panose="02020603050405020304" pitchFamily="18" charset="0"/>
              </a:rPr>
              <a:t> развивающих игр</a:t>
            </a:r>
            <a:r>
              <a:rPr lang="en-GB" alt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84784"/>
            <a:ext cx="8712968" cy="446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  <a:r>
              <a:rPr lang="en-GB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endParaRPr lang="en-GB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80198537_large_ezhi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941168"/>
            <a:ext cx="1540261" cy="17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5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Lucida Sans Unicode" panose="020B0602030504020204" pitchFamily="34" charset="0"/>
                <a:cs typeface="Times New Roman" panose="02020603050405020304" pitchFamily="18" charset="0"/>
              </a:rPr>
              <a:t>Анализ результатов работы с шариками Су-</a:t>
            </a:r>
            <a:r>
              <a:rPr lang="ru-RU" sz="3200" b="1" kern="5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Lucida Sans Unicode" panose="020B0602030504020204" pitchFamily="34" charset="0"/>
                <a:cs typeface="Times New Roman" panose="02020603050405020304" pitchFamily="18" charset="0"/>
              </a:rPr>
              <a:t>Д</a:t>
            </a:r>
            <a:r>
              <a:rPr lang="ru-RU" sz="3200" b="1" kern="5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Lucida Sans Unicode" panose="020B0602030504020204" pitchFamily="34" charset="0"/>
                <a:cs typeface="Times New Roman" panose="02020603050405020304" pitchFamily="18" charset="0"/>
              </a:rPr>
              <a:t>жок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kern="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kern="5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Су- </a:t>
            </a:r>
            <a:r>
              <a:rPr lang="ru-RU" sz="2000" b="1" kern="5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Джок</a:t>
            </a:r>
            <a:r>
              <a:rPr lang="ru-RU" sz="2000" b="1" kern="5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оказывает лечебное и профилактическое воздействие на речевые зоны коры головного мозга и положительно сказывается на исправлении речи детей. </a:t>
            </a:r>
            <a:endParaRPr lang="ru-RU" sz="2000" b="1" kern="5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kern="5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kern="5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b="1" kern="5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концу года дети самостоятельно играли с колючими шариками, прокатывая их в ладошках; на вопросы педагога отвечали фразой; грамматически правильно построенными предложениями, согласовывая слова в роде и числе; у детей сформировались фонематические представления</a:t>
            </a:r>
            <a:r>
              <a:rPr lang="ru-RU" sz="2000" b="1" kern="5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kern="5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Улучшилась произносительная сторона речи, укрепились мышцы мелкой моторики, сформировались пространственные отношения, обогатился словарный запас, развилась лексико-грамматическая сторона речи.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449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984776" cy="2952329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ВНИМАНИЕ!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C:\Users\User\Desktop\мелк. моторика\76900201_optimiz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852936"/>
            <a:ext cx="333416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463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914729" cy="121631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работе с детьми с особенности использованию различные приёмы для развития мелкой моторики.  </a:t>
            </a:r>
            <a:endParaRPr lang="ru-RU" alt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6768752" cy="441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3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33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мелкой </a:t>
            </a:r>
            <a:r>
              <a:rPr lang="ru-RU" sz="33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моторики.</a:t>
            </a:r>
            <a:endParaRPr lang="ru-RU" sz="3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Массажёры </a:t>
            </a:r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кистей рук и пальцев: Массажеры Су-</a:t>
            </a:r>
            <a:r>
              <a:rPr lang="ru-RU" sz="3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Чудо валик</a:t>
            </a:r>
            <a:r>
              <a:rPr 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игра «Креатив».</a:t>
            </a: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Тренажер логопедический «Аэробол» </a:t>
            </a:r>
            <a:r>
              <a:rPr lang="ru-RU" sz="3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речевого дыхания. </a:t>
            </a:r>
            <a:endParaRPr lang="ru-RU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3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826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5544616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корейского 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"Су" означает – кисть    "</a:t>
            </a:r>
            <a:r>
              <a:rPr lang="ru-RU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– стопа</a:t>
            </a:r>
          </a:p>
        </p:txBody>
      </p:sp>
      <p:pic>
        <p:nvPicPr>
          <p:cNvPr id="6" name="Содержимое 5" descr="hand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420888"/>
            <a:ext cx="3170312" cy="33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2420888"/>
            <a:ext cx="4104456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в методике Су-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отводится большому пальцу, на котором «лицо» находится на ладонной поверхности, а «затылок», соответственно, — на тыльной стороне руки.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88831" cy="1597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Полифункциональность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Су-</a:t>
            </a:r>
            <a:r>
              <a:rPr lang="ru-RU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Джок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в коррекционной работе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2675694" y="3271542"/>
            <a:ext cx="2869992" cy="1129746"/>
          </a:xfrm>
          <a:prstGeom prst="ellipse">
            <a:avLst/>
          </a:prstGeom>
          <a:solidFill>
            <a:srgbClr val="39E95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ИГРЫ И УПРАЖНЕНИЯ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43240" y="1500174"/>
            <a:ext cx="2714576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Развитие пространственно-временной ориентировки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0760" y="2428868"/>
            <a:ext cx="2027624" cy="121444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Развитие психических процессов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5008" y="4572008"/>
            <a:ext cx="2601408" cy="1202064"/>
          </a:xfrm>
          <a:prstGeom prst="ellipse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1400" b="1" dirty="0" err="1" smtClean="0">
                <a:solidFill>
                  <a:srgbClr val="002060"/>
                </a:solidFill>
              </a:rPr>
              <a:t>цветовосприятия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00429" y="5214950"/>
            <a:ext cx="2149927" cy="128588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Закрепление счётных операций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8596" y="4500570"/>
            <a:ext cx="2929026" cy="1285884"/>
          </a:xfrm>
          <a:prstGeom prst="ellipse">
            <a:avLst/>
          </a:prstGeom>
          <a:solidFill>
            <a:srgbClr val="D1EB37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Активизация словаря и совершенствование грамматических категорий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0888" y="2143116"/>
            <a:ext cx="1680848" cy="14287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Развитие мелкой и общей моторики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4357686" y="4786322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7680000">
            <a:off x="5572098" y="4387222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3320000">
            <a:off x="3139880" y="4392697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-4260000">
            <a:off x="2920310" y="3291083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4020000">
            <a:off x="5781239" y="3369152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21600000">
            <a:off x="4357686" y="2857496"/>
            <a:ext cx="214314" cy="285752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48" y="2780928"/>
            <a:ext cx="3229744" cy="26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61932"/>
              </p:ext>
            </p:extLst>
          </p:nvPr>
        </p:nvGraphicFramePr>
        <p:xfrm>
          <a:off x="755575" y="1808610"/>
          <a:ext cx="3384377" cy="5061225"/>
        </p:xfrm>
        <a:graphic>
          <a:graphicData uri="http://schemas.openxmlformats.org/drawingml/2006/table">
            <a:tbl>
              <a:tblPr/>
              <a:tblGrid>
                <a:gridCol w="1722469">
                  <a:extLst>
                    <a:ext uri="{9D8B030D-6E8A-4147-A177-3AD203B41FA5}">
                      <a16:colId xmlns:a16="http://schemas.microsoft.com/office/drawing/2014/main" xmlns="" val="2931517703"/>
                    </a:ext>
                  </a:extLst>
                </a:gridCol>
                <a:gridCol w="761270">
                  <a:extLst>
                    <a:ext uri="{9D8B030D-6E8A-4147-A177-3AD203B41FA5}">
                      <a16:colId xmlns:a16="http://schemas.microsoft.com/office/drawing/2014/main" xmlns="" val="3019649081"/>
                    </a:ext>
                  </a:extLst>
                </a:gridCol>
                <a:gridCol w="900638">
                  <a:extLst>
                    <a:ext uri="{9D8B030D-6E8A-4147-A177-3AD203B41FA5}">
                      <a16:colId xmlns:a16="http://schemas.microsoft.com/office/drawing/2014/main" xmlns="" val="291197784"/>
                    </a:ext>
                  </a:extLst>
                </a:gridCol>
              </a:tblGrid>
              <a:tr h="294393">
                <a:tc>
                  <a:txBody>
                    <a:bodyPr/>
                    <a:lstStyle/>
                    <a:p>
                      <a:pPr algn="just"/>
                      <a:endParaRPr lang="ru-RU" sz="1500" dirty="0">
                        <a:effectLst/>
                      </a:endParaRPr>
                    </a:p>
                  </a:txBody>
                  <a:tcPr marL="77629" marR="77629" marT="38814" marB="3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500" dirty="0">
                        <a:effectLst/>
                      </a:endParaRPr>
                    </a:p>
                  </a:txBody>
                  <a:tcPr marL="77629" marR="77629" marT="38814" marB="3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500" dirty="0">
                        <a:effectLst/>
                      </a:endParaRPr>
                    </a:p>
                  </a:txBody>
                  <a:tcPr marL="77629" marR="77629" marT="38814" marB="3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547388"/>
                  </a:ext>
                </a:extLst>
              </a:tr>
              <a:tr h="4754997"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effectLst/>
                      </a:endParaRPr>
                    </a:p>
                  </a:txBody>
                  <a:tcPr marL="77629" marR="77629" marT="38814" marB="3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effectLst/>
                      </a:endParaRPr>
                    </a:p>
                  </a:txBody>
                  <a:tcPr marL="77629" marR="77629" marT="38814" marB="3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/>
                        </a:rPr>
                        <a:t> </a:t>
                      </a:r>
                    </a:p>
                  </a:txBody>
                  <a:tcPr marL="77629" marR="77629" marT="38814" marB="3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33237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7272"/>
            <a:ext cx="5186536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Су-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Джок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 шарик - это симпатичный шарик с острыми шипами, лёгкий и гигиеничный, простой в обращении и доступный в любой момент. Остроконечные выступы воздействуют на биологически активные точки, что вызывает улучшение самочувствия, снимает стресс, усталость, повышая общий тонус организма. С помощью шаров и эластичных колец дети массируют пальцы и ладошки, оказывая благотворное влияние на организм, развивается мелкая моторика пальцев рук, что способствует развитию речи.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avatars.mds.yandex.net/i?id=4bf8ac1d0322a9461f346d96044a0b2e-440136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73016"/>
            <a:ext cx="32297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3305670" cy="29523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4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1720" y="2460786"/>
            <a:ext cx="54726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логопедической работе приемы Су 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терапии можно использовать в качестве массажа при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дизартрических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расстройствах, для развития мелкой моторики пальцев рук, а также с целью общего укрепления организма.  Таким образом, Су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терапия является одним из эффективных приемов, обеспечивающих развитие познавательной, эмоционально-волевой сфер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88640"/>
            <a:ext cx="3600399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02520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Пальчиковая гимнастика 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стихах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209" y="1782108"/>
            <a:ext cx="4896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На поляне, на </a:t>
            </a:r>
            <a:r>
              <a:rPr lang="ru-RU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лужайке</a:t>
            </a:r>
          </a:p>
          <a:p>
            <a:pPr>
              <a:spcAft>
                <a:spcPts val="0"/>
              </a:spcAf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/катать шарик между ладонями/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Целый день скакали зайки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. </a:t>
            </a:r>
            <a:endParaRPr lang="ru-RU" kern="50" dirty="0" smtClean="0">
              <a:solidFill>
                <a:srgbClr val="00206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/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прыгать по ладошке шаром/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И катались по траве</a:t>
            </a:r>
            <a:r>
              <a:rPr lang="ru-RU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/катать вперед – назад/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От хвоста и к голове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.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Долго зайцы так скакали</a:t>
            </a:r>
            <a:r>
              <a:rPr lang="ru-RU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/прыгать по ладошке шаром/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Но напрыгались, устали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. </a:t>
            </a:r>
            <a:endParaRPr lang="ru-RU" kern="50" dirty="0" smtClean="0">
              <a:solidFill>
                <a:srgbClr val="00206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/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положить шарик на ладошку/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Мимо змеи проползали, </a:t>
            </a:r>
            <a:endParaRPr lang="ru-RU" b="1" kern="50" dirty="0" smtClean="0">
              <a:solidFill>
                <a:srgbClr val="00206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/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вести по ладошке/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«С добрым утром!» - им сказали.</a:t>
            </a:r>
            <a:endParaRPr lang="ru-RU" b="1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Стала гладить и ласкать</a:t>
            </a:r>
            <a:endParaRPr lang="ru-RU" b="1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Всех зайчат зайчиха-мать</a:t>
            </a:r>
            <a:r>
              <a:rPr lang="ru-RU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/гладить шаром каждый палец/</a:t>
            </a:r>
            <a:endParaRPr lang="ru-RU" kern="50" dirty="0">
              <a:solidFill>
                <a:srgbClr val="002060"/>
              </a:solidFill>
              <a:effectLst/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1277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«Зайки»</a:t>
            </a:r>
            <a:endParaRPr lang="ru-RU" sz="1100" b="1" kern="50" dirty="0">
              <a:solidFill>
                <a:srgbClr val="002060"/>
              </a:solidFill>
              <a:effectLst/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566084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      </a:t>
            </a:r>
            <a:r>
              <a:rPr lang="ru-RU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«</a:t>
            </a: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Обезьянка</a:t>
            </a:r>
            <a:r>
              <a:rPr lang="ru-RU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».</a:t>
            </a:r>
          </a:p>
          <a:p>
            <a:pPr>
              <a:spcAft>
                <a:spcPts val="0"/>
              </a:spcAft>
            </a:pP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Обезьянка мыла мылом лапку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пальчик </a:t>
            </a:r>
            <a:r>
              <a:rPr lang="ru-RU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порядку.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намылила БОЛЬШОЙ,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Сполоснув его водой.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забыла и УКАЗКУ,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Смыв с него и пыль и краску.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мылила усердно: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грязный был наверно.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БЕЗЫМЯННЫЙ тёрла пастой 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Кожа стала сразу красной.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МИЗИНЧИК быстро мыла:</a:t>
            </a:r>
            <a:endParaRPr lang="ru-RU" kern="50" dirty="0">
              <a:solidFill>
                <a:srgbClr val="002060"/>
              </a:solidFill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Видно, он боялся мыла.</a:t>
            </a:r>
            <a:endParaRPr lang="ru-RU" kern="50" dirty="0">
              <a:solidFill>
                <a:srgbClr val="002060"/>
              </a:solidFill>
              <a:effectLst/>
              <a:latin typeface="Arial" panose="020B0604020202020204" pitchFamily="34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9471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 </a:t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  ТЕРАПИИ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6480720" cy="4680520"/>
          </a:xfrm>
        </p:spPr>
        <p:txBody>
          <a:bodyPr>
            <a:normAutofit fontScale="92500" lnSpcReduction="10000"/>
          </a:bodyPr>
          <a:lstStyle/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эффективность – при правильном применении наступает выраженный эффект.</a:t>
            </a:r>
          </a:p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Абсолютная безопасность – неправильное применение никогда не наносит вред – оно просто не эффективно.</a:t>
            </a:r>
          </a:p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Универсальность – Су-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терапию могут использовать и педагоги в своей работе, и родители в домашних условиях. </a:t>
            </a:r>
          </a:p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система настолько проста и доступна, что освоить ее может даже ребенок. Метод достаточно один раз понять, затем им можно пользоваться всю жизнь.</a:t>
            </a:r>
          </a:p>
          <a:p>
            <a:pPr lvl="0" algn="ctr" defTabSz="914400">
              <a:spcBef>
                <a:spcPct val="20000"/>
              </a:spcBef>
              <a:buClrTx/>
              <a:buSzTx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–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виду - симпатичный шарик с острыми шипами, но, удивительно, сколько пользы он может принести. </a:t>
            </a:r>
          </a:p>
          <a:p>
            <a:pPr lvl="0" algn="ctr" defTabSz="914400">
              <a:spcBef>
                <a:spcPct val="20000"/>
              </a:spcBef>
              <a:buClrTx/>
              <a:buSzTx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покатать его между ладонями - тут же ощутите прилив тепла и лёгкое покалывание.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6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2472</TotalTime>
  <Words>1282</Words>
  <Application>Microsoft Office PowerPoint</Application>
  <PresentationFormat>Экран (4:3)</PresentationFormat>
  <Paragraphs>190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Lucida Sans Unicode</vt:lpstr>
      <vt:lpstr>Tahoma</vt:lpstr>
      <vt:lpstr>Times New Roman</vt:lpstr>
      <vt:lpstr>Times New Roman CYR</vt:lpstr>
      <vt:lpstr>Trebuchet MS</vt:lpstr>
      <vt:lpstr>Wingdings</vt:lpstr>
      <vt:lpstr>Wingdings 2</vt:lpstr>
      <vt:lpstr>Wingdings 3</vt:lpstr>
      <vt:lpstr>Грань</vt:lpstr>
      <vt:lpstr>                «Су–Джок терапия, развивающая игра, которую я использую в своей работе, для развития мелкой моторики, пространственного мышления, познавательной, эмоционально-волевой сфер  учащихся  ОВЗ».  </vt:lpstr>
      <vt:lpstr>Презентация PowerPoint</vt:lpstr>
      <vt:lpstr>В работе с детьми с особенности использованию различные приёмы для развития мелкой моторики.  </vt:lpstr>
      <vt:lpstr>В переводе с корейского  "Су" означает – кисть    "Джок" – стопа</vt:lpstr>
      <vt:lpstr>Полифункциональность   Су-Джок в коррекционной работе</vt:lpstr>
      <vt:lpstr>Су-Джок шарик - это симпатичный шарик с острыми шипами, лёгкий и гигиеничный, простой в обращении и доступный в любой момент. Остроконечные выступы воздействуют на биологически активные точки, что вызывает улучшение самочувствия, снимает стресс, усталость, повышая общий тонус организма. С помощью шаров и эластичных колец дети массируют пальцы и ладошки, оказывая благотворное влияние на организм, развивается мелкая моторика пальцев рук, что способствует развитию речи.</vt:lpstr>
      <vt:lpstr>Презентация PowerPoint</vt:lpstr>
      <vt:lpstr>Пальчиковая гимнастика  в стихах</vt:lpstr>
      <vt:lpstr>ДОСТОИНСТВА   СУ-ДЖОК  ТЕРАПИИ</vt:lpstr>
      <vt:lpstr>Презентация PowerPoint</vt:lpstr>
      <vt:lpstr>Автоматизация поставленного звука в речи.</vt:lpstr>
      <vt:lpstr>Презентация PowerPoint</vt:lpstr>
      <vt:lpstr>Игры, направленные  на обобщение и расширение словаря,  развитие грамматического  строя речи </vt:lpstr>
      <vt:lpstr>Использование шариков при совершенствовании навыков употребления предлогов       </vt:lpstr>
      <vt:lpstr>Использование шариков для  звукового анализа слов</vt:lpstr>
      <vt:lpstr>Использование шариков  для слогового анализа слов </vt:lpstr>
      <vt:lpstr>Связь звука с буквой, профилактика дисграфии</vt:lpstr>
      <vt:lpstr>Игры с цветом, со счетом </vt:lpstr>
      <vt:lpstr>Использование Су – Джок шаров для развития памяти и внимания</vt:lpstr>
      <vt:lpstr>Презентация PowerPoint</vt:lpstr>
      <vt:lpstr>Развитие мелкой моторики и тактильно-двигательного восприятия позволяет детям:</vt:lpstr>
      <vt:lpstr>В результате использования  Су -  Джок терапии:</vt:lpstr>
      <vt:lpstr>Презентация PowerPoint</vt:lpstr>
      <vt:lpstr>Анализ результатов работы с шариками Су-Джок</vt:lpstr>
      <vt:lpstr>СПАСИБО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«Применение су-джок терапии при коррекции речевых нарушений»</dc:title>
  <dc:creator>Наташа</dc:creator>
  <cp:lastModifiedBy>Пользователь Windows</cp:lastModifiedBy>
  <cp:revision>218</cp:revision>
  <dcterms:created xsi:type="dcterms:W3CDTF">2014-12-18T07:19:50Z</dcterms:created>
  <dcterms:modified xsi:type="dcterms:W3CDTF">2024-05-07T08:21:49Z</dcterms:modified>
</cp:coreProperties>
</file>